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57" r:id="rId6"/>
    <p:sldId id="258" r:id="rId7"/>
    <p:sldId id="259" r:id="rId8"/>
    <p:sldId id="270" r:id="rId9"/>
    <p:sldId id="260" r:id="rId10"/>
    <p:sldId id="261" r:id="rId11"/>
    <p:sldId id="262" r:id="rId12"/>
    <p:sldId id="263" r:id="rId13"/>
    <p:sldId id="264" r:id="rId14"/>
    <p:sldId id="271" r:id="rId15"/>
    <p:sldId id="265" r:id="rId16"/>
    <p:sldId id="266" r:id="rId17"/>
    <p:sldId id="267" r:id="rId18"/>
    <p:sldId id="274" r:id="rId19"/>
    <p:sldId id="273" r:id="rId20"/>
    <p:sldId id="269" r:id="rId21"/>
    <p:sldId id="272" r:id="rId22"/>
    <p:sldId id="268" r:id="rId23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32" autoAdjust="0"/>
    <p:restoredTop sz="81625" autoAdjust="0"/>
  </p:normalViewPr>
  <p:slideViewPr>
    <p:cSldViewPr snapToGrid="0">
      <p:cViewPr varScale="1">
        <p:scale>
          <a:sx n="59" d="100"/>
          <a:sy n="59" d="100"/>
        </p:scale>
        <p:origin x="7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714"/>
    </p:cViewPr>
  </p:sorterViewPr>
  <p:notesViewPr>
    <p:cSldViewPr snapToGrid="0">
      <p:cViewPr varScale="1">
        <p:scale>
          <a:sx n="91" d="100"/>
          <a:sy n="91" d="100"/>
        </p:scale>
        <p:origin x="268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37A1BFF5-21BF-4160-B9BB-AE71C1FED557}" type="datetime1">
              <a:rPr lang="pt-PT" smtClean="0"/>
              <a:pPr algn="r" rtl="0"/>
              <a:t>22/06/2015</a:t>
            </a:fld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r>
              <a:rPr lang="pt-PT" dirty="0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9976EA48-158B-44E6-AD53-699CA8A0F7E6}" type="datetime1">
              <a:rPr lang="pt-PT" smtClean="0"/>
              <a:pPr/>
              <a:t>22/06/2015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dirty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dirty="0" smtClean="0"/>
              <a:t>Clique para editar os estilos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r>
              <a:rPr lang="pt-PT" dirty="0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65317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Limitações do</a:t>
            </a:r>
            <a:r>
              <a:rPr lang="pt-PT" baseline="0" dirty="0" smtClean="0"/>
              <a:t> SharedPen consoante o que foi requisitado inicialmente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01064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Aqui novas ideias seria realmente muito importante porque todos</a:t>
            </a:r>
            <a:r>
              <a:rPr lang="pt-PT" baseline="0" dirty="0" smtClean="0"/>
              <a:t> os tópicos aqui mencionados é meramente todas as limitações que tivemos.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81915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25094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Colocar</a:t>
            </a:r>
            <a:r>
              <a:rPr lang="pt-PT" baseline="0" dirty="0" smtClean="0"/>
              <a:t> fotos e alunos que participaram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51029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Colocar</a:t>
            </a:r>
            <a:r>
              <a:rPr lang="pt-PT" baseline="0" dirty="0" smtClean="0"/>
              <a:t> fotos e alunos que participaram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688171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Colocar</a:t>
            </a:r>
            <a:r>
              <a:rPr lang="pt-PT" baseline="0" dirty="0" smtClean="0"/>
              <a:t> fotos e alunos que participaram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599012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97970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Ideias adicionais</a:t>
            </a:r>
            <a:r>
              <a:rPr lang="pt-PT" baseline="0" dirty="0" smtClean="0"/>
              <a:t> são bem vindas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62856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Muito cheio?</a:t>
            </a:r>
            <a:r>
              <a:rPr lang="pt-PT" baseline="0" dirty="0" smtClean="0"/>
              <a:t> </a:t>
            </a:r>
            <a:br>
              <a:rPr lang="pt-PT" baseline="0" dirty="0" smtClean="0"/>
            </a:br>
            <a:r>
              <a:rPr lang="pt-PT" baseline="0" dirty="0" smtClean="0"/>
              <a:t>Deve-se colocar todas ou meramente as mais importantes?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87978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16238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Dar um toque visual neste diapositivo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37649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Temos que pôr isto bonito! Com ícones e tudo!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30089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Deve-se</a:t>
            </a:r>
            <a:r>
              <a:rPr lang="pt-PT" baseline="0" dirty="0" smtClean="0"/>
              <a:t> explicar que este é o menu </a:t>
            </a:r>
            <a:r>
              <a:rPr lang="pt-PT" baseline="0" dirty="0" err="1" smtClean="0"/>
              <a:t>backoffice</a:t>
            </a:r>
            <a:r>
              <a:rPr lang="pt-PT" baseline="0" dirty="0" smtClean="0"/>
              <a:t>.</a:t>
            </a:r>
            <a:br>
              <a:rPr lang="pt-PT" baseline="0" dirty="0" smtClean="0"/>
            </a:br>
            <a:r>
              <a:rPr lang="pt-PT" baseline="0" dirty="0" smtClean="0"/>
              <a:t>Importante mencionar que é possível adicionar, editar e desabilitar alunos, professores, escolas e agrupamentos.</a:t>
            </a:r>
            <a:br>
              <a:rPr lang="pt-PT" baseline="0" dirty="0" smtClean="0"/>
            </a:br>
            <a:r>
              <a:rPr lang="pt-PT" baseline="0" dirty="0" smtClean="0"/>
              <a:t/>
            </a:r>
            <a:br>
              <a:rPr lang="pt-PT" baseline="0" dirty="0" smtClean="0"/>
            </a:br>
            <a:r>
              <a:rPr lang="pt-PT" baseline="0" dirty="0" smtClean="0"/>
              <a:t>Tudo o for alterado na BD será de imediato alterado na BD.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45678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NELSON GOMES dá</a:t>
            </a:r>
            <a:r>
              <a:rPr lang="pt-PT" baseline="0" dirty="0" smtClean="0"/>
              <a:t> um jeitinho nisto</a:t>
            </a:r>
            <a:br>
              <a:rPr lang="pt-PT" baseline="0" dirty="0" smtClean="0"/>
            </a:br>
            <a:r>
              <a:rPr lang="pt-PT" baseline="0" dirty="0" err="1" smtClean="0"/>
              <a:t>Done</a:t>
            </a:r>
            <a:r>
              <a:rPr lang="pt-PT" baseline="0" dirty="0" smtClean="0"/>
              <a:t>, está </a:t>
            </a:r>
            <a:r>
              <a:rPr lang="pt-PT" baseline="0" dirty="0" err="1" smtClean="0"/>
              <a:t>espectacular</a:t>
            </a:r>
            <a:r>
              <a:rPr lang="pt-PT" baseline="0" dirty="0" smtClean="0"/>
              <a:t> Nelson obrigado.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25478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As potencialidades</a:t>
            </a:r>
            <a:r>
              <a:rPr lang="pt-PT" baseline="0" dirty="0" smtClean="0"/>
              <a:t> menciona aquilo que futuramente possa ser acrescentado ao </a:t>
            </a:r>
            <a:r>
              <a:rPr lang="pt-PT" baseline="0" dirty="0" err="1" smtClean="0"/>
              <a:t>Sharedpen</a:t>
            </a:r>
            <a:r>
              <a:rPr lang="pt-PT" baseline="0" dirty="0" smtClean="0"/>
              <a:t>.</a:t>
            </a:r>
            <a:br>
              <a:rPr lang="pt-PT" baseline="0" dirty="0" smtClean="0"/>
            </a:br>
            <a:r>
              <a:rPr lang="pt-PT" baseline="0" dirty="0" smtClean="0"/>
              <a:t>Se alguém tiver mais 1 ou 2 ideias e completar também seria bom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18129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2832533" y="3475241"/>
            <a:ext cx="9359467" cy="123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10" name="Retângulo 9"/>
          <p:cNvSpPr/>
          <p:nvPr/>
        </p:nvSpPr>
        <p:spPr>
          <a:xfrm>
            <a:off x="2832533" y="4813487"/>
            <a:ext cx="9359467" cy="1033272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 bwMode="black">
          <a:xfrm>
            <a:off x="3175199" y="3462715"/>
            <a:ext cx="8500062" cy="1219942"/>
          </a:xfrm>
        </p:spPr>
        <p:txBody>
          <a:bodyPr rtlCol="0" anchor="b"/>
          <a:lstStyle>
            <a:lvl1pPr algn="l" rtl="0">
              <a:lnSpc>
                <a:spcPct val="90000"/>
              </a:lnSpc>
              <a:defRPr sz="6000" b="1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dirty="0" err="1" smtClean="0"/>
              <a:t>SharedPen</a:t>
            </a:r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175199" y="4897462"/>
            <a:ext cx="8500062" cy="865321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pt-PT" dirty="0" err="1" smtClean="0"/>
              <a:t>Projecto</a:t>
            </a:r>
            <a:r>
              <a:rPr lang="pt-PT" dirty="0" smtClean="0"/>
              <a:t> de Sistemas de Informação 2014/2015</a:t>
            </a:r>
            <a:endParaRPr lang="pt-PT" dirty="0"/>
          </a:p>
        </p:txBody>
      </p:sp>
      <p:sp>
        <p:nvSpPr>
          <p:cNvPr id="11" name="Marcador de Posição da Data 10"/>
          <p:cNvSpPr>
            <a:spLocks noGrp="1"/>
          </p:cNvSpPr>
          <p:nvPr>
            <p:ph type="dt" sz="half" idx="10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  <p:txBody>
          <a:bodyPr rtlCol="0"/>
          <a:lstStyle/>
          <a:p>
            <a:pPr rtl="0"/>
            <a:fld id="{91AC7CBD-17BA-4564-A78B-867AB4D84BAF}" type="datetime1">
              <a:rPr lang="pt-PT" smtClean="0"/>
              <a:t>22/06/2015</a:t>
            </a:fld>
            <a:endParaRPr lang="pt-PT" dirty="0"/>
          </a:p>
        </p:txBody>
      </p:sp>
      <p:sp>
        <p:nvSpPr>
          <p:cNvPr id="12" name="Marcador de Posição do Rodapé 11"/>
          <p:cNvSpPr>
            <a:spLocks noGrp="1"/>
          </p:cNvSpPr>
          <p:nvPr>
            <p:ph type="ftr" sz="quarter" idx="11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  <p:txBody>
          <a:bodyPr rtlCol="0"/>
          <a:lstStyle>
            <a:lvl1pPr>
              <a:defRPr/>
            </a:lvl1pPr>
          </a:lstStyle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</a:p>
        </p:txBody>
      </p:sp>
      <p:sp>
        <p:nvSpPr>
          <p:cNvPr id="13" name="Marcador de Posição do Número do Diapositivo 12"/>
          <p:cNvSpPr>
            <a:spLocks noGrp="1"/>
          </p:cNvSpPr>
          <p:nvPr>
            <p:ph type="sldNum" sz="quarter" idx="12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14" name="Imagem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151" y="3601373"/>
            <a:ext cx="4158641" cy="94262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735" y="235503"/>
            <a:ext cx="2993397" cy="291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4311328" y="1227667"/>
            <a:ext cx="6331272" cy="3095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9" name="Retângulo 8"/>
          <p:cNvSpPr/>
          <p:nvPr/>
        </p:nvSpPr>
        <p:spPr>
          <a:xfrm>
            <a:off x="4311328" y="4462272"/>
            <a:ext cx="6331272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 bwMode="black">
          <a:xfrm>
            <a:off x="4311328" y="1227667"/>
            <a:ext cx="6331272" cy="3095096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5000" b="1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dirty="0" smtClean="0"/>
              <a:t>Titulo Separador de Capítulos/Secções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4311328" y="4589463"/>
            <a:ext cx="6331272" cy="1500187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dirty="0" smtClean="0"/>
              <a:t>Detalhes Separador de Capítulos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>
          <a:xfrm>
            <a:off x="1280159" y="6356350"/>
            <a:ext cx="1971947" cy="365125"/>
          </a:xfrm>
          <a:solidFill>
            <a:schemeClr val="bg2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4713F5D0-830C-4962-94A4-BBDD74DFC88D}" type="datetime1">
              <a:rPr lang="pt-PT" smtClean="0"/>
              <a:t>22/06/2015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>
          <a:solidFill>
            <a:schemeClr val="bg2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>
          <a:solidFill>
            <a:schemeClr val="bg2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10" name="Imagem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 smtClean="0"/>
              <a:t>Titulo Diapositivo Duplo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 hasCustomPrompt="1"/>
          </p:nvPr>
        </p:nvSpPr>
        <p:spPr>
          <a:xfrm>
            <a:off x="1280160" y="2194560"/>
            <a:ext cx="4489704" cy="3986784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 baseline="0"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6415368" y="2194560"/>
            <a:ext cx="4493424" cy="3986784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B0A519-FF1E-4E03-AC96-013D178F918D}" type="datetime1">
              <a:rPr lang="pt-PT" smtClean="0"/>
              <a:t>22/06/2015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8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 smtClean="0"/>
              <a:t>Titulo Diapositivo Comparação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 algn="l" rtl="0">
              <a:buNone/>
              <a:defRPr sz="2400" b="1" baseline="0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PT" dirty="0" smtClean="0"/>
              <a:t>Titulo primeiro Objeto Comparação</a:t>
            </a:r>
            <a:endParaRPr lang="pt-PT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1280160" y="2743194"/>
            <a:ext cx="4489704" cy="3433769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 algn="l" rtl="0"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PT" dirty="0" smtClean="0"/>
              <a:t>Titulo Segundo Objeto Comparação</a:t>
            </a:r>
            <a:endParaRPr lang="pt-PT" dirty="0"/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 hasCustomPrompt="1"/>
          </p:nvPr>
        </p:nvSpPr>
        <p:spPr>
          <a:xfrm>
            <a:off x="6419088" y="2743194"/>
            <a:ext cx="4489704" cy="3433769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2DE215-9969-4DA9-B33A-A364F2EE9811}" type="datetime1">
              <a:rPr lang="pt-PT" smtClean="0"/>
              <a:t>22/06/2015</a:t>
            </a:fld>
            <a:endParaRPr lang="pt-PT" dirty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10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 smtClean="0"/>
              <a:t>Titulo Diapositivo Simples</a:t>
            </a:r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475633-534F-45A7-B0B6-0F8F351ECD8A}" type="datetime1">
              <a:rPr lang="pt-PT" smtClean="0"/>
              <a:t>22/06/2015</a:t>
            </a:fld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  <p:sp>
        <p:nvSpPr>
          <p:cNvPr id="7" name="CaixaDeTexto 6"/>
          <p:cNvSpPr txBox="1"/>
          <p:nvPr userDrawn="1"/>
        </p:nvSpPr>
        <p:spPr>
          <a:xfrm>
            <a:off x="1280160" y="2463801"/>
            <a:ext cx="9628632" cy="38050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PT" dirty="0" smtClean="0"/>
              <a:t>Informação/Descrição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bg>
      <p:bgPr>
        <a:solidFill>
          <a:schemeClr val="accent1">
            <a:lumMod val="60000"/>
            <a:lumOff val="4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87C4115-C081-498D-93A4-745608AEABE8}" type="datetime1">
              <a:rPr lang="pt-PT" smtClean="0"/>
              <a:t>22/06/2015</a:t>
            </a:fld>
            <a:endParaRPr lang="pt-PT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sp>
        <p:nvSpPr>
          <p:cNvPr id="5" name="CaixaDeTexto 4"/>
          <p:cNvSpPr txBox="1"/>
          <p:nvPr userDrawn="1"/>
        </p:nvSpPr>
        <p:spPr>
          <a:xfrm>
            <a:off x="2184400" y="266700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Diapositivo Simples Sem</a:t>
            </a:r>
            <a:r>
              <a:rPr lang="pt-PT" baseline="0" dirty="0" smtClean="0"/>
              <a:t> Cabeçalho Para Titulo (Esta caixa de texto não faz parte deste modelo)</a:t>
            </a:r>
            <a:endParaRPr lang="pt-PT" dirty="0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 anchor="ctr">
            <a:normAutofit/>
          </a:bodyPr>
          <a:lstStyle>
            <a:lvl1pPr algn="l" rtl="0">
              <a:defRPr sz="3000" baseline="0"/>
            </a:lvl1pPr>
          </a:lstStyle>
          <a:p>
            <a:pPr rtl="0"/>
            <a:r>
              <a:rPr lang="pt-PT" dirty="0" smtClean="0"/>
              <a:t>Titulo de conteúdo com legenda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518896" y="2465294"/>
            <a:ext cx="5389895" cy="4392706"/>
          </a:xfrm>
        </p:spPr>
        <p:txBody>
          <a:bodyPr rtlCol="0">
            <a:normAutofit/>
          </a:bodyPr>
          <a:lstStyle>
            <a:lvl1pPr algn="l" rtl="0">
              <a:defRPr sz="22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PT" smtClean="0"/>
              <a:t>Clique para editar os estilos</a:t>
            </a:r>
          </a:p>
          <a:p>
            <a:pPr lvl="1" rtl="0"/>
            <a:r>
              <a:rPr lang="pt-PT" smtClean="0"/>
              <a:t>Segundo nível</a:t>
            </a:r>
          </a:p>
          <a:p>
            <a:pPr lvl="2" rtl="0"/>
            <a:r>
              <a:rPr lang="pt-PT" smtClean="0"/>
              <a:t>Terceiro nível</a:t>
            </a:r>
          </a:p>
          <a:p>
            <a:pPr lvl="3" rtl="0"/>
            <a:r>
              <a:rPr lang="pt-PT" smtClean="0"/>
              <a:t>Quarto nível</a:t>
            </a:r>
          </a:p>
          <a:p>
            <a:pPr lvl="4" rtl="0"/>
            <a:r>
              <a:rPr lang="pt-PT" smtClean="0"/>
              <a:t>Quinto nível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500"/>
              </a:spcBef>
              <a:buNone/>
              <a:defRPr sz="22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0B787E-5745-4DE6-84E9-6B3D5A80081F}" type="datetime1">
              <a:rPr lang="pt-PT" smtClean="0"/>
              <a:t>22/06/2015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8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 anchor="ctr">
            <a:normAutofit/>
          </a:bodyPr>
          <a:lstStyle>
            <a:lvl1pPr algn="l" rtl="0">
              <a:defRPr sz="3000"/>
            </a:lvl1pPr>
          </a:lstStyle>
          <a:p>
            <a:pPr rtl="0"/>
            <a:r>
              <a:rPr lang="pt-PT" dirty="0" smtClean="0"/>
              <a:t>Titulo de imagem com legenda</a:t>
            </a:r>
            <a:endParaRPr lang="pt-PT" dirty="0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pt-PT" smtClean="0"/>
              <a:t>Clique no ícone para adicionar uma imagem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2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E141A0-1FB9-4DEB-ADFF-D9C472385D53}" type="datetime1">
              <a:rPr lang="pt-PT" smtClean="0"/>
              <a:t>22/06/2015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8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PT" dirty="0" smtClean="0"/>
              <a:t>Titulo de Slide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dirty="0" smtClean="0"/>
              <a:t>Primeiro </a:t>
            </a:r>
            <a:r>
              <a:rPr lang="pt-PT" dirty="0" err="1" smtClean="0"/>
              <a:t>Nivel</a:t>
            </a:r>
            <a:endParaRPr lang="pt-PT" dirty="0" smtClean="0"/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</a:p>
          <a:p>
            <a:pPr lvl="5" rtl="0"/>
            <a:r>
              <a:rPr lang="pt-PT" dirty="0" smtClean="0"/>
              <a:t>Sexto</a:t>
            </a:r>
          </a:p>
          <a:p>
            <a:pPr lvl="6" rtl="0"/>
            <a:r>
              <a:rPr lang="pt-PT" dirty="0" smtClean="0"/>
              <a:t>Sétimo</a:t>
            </a:r>
          </a:p>
          <a:p>
            <a:pPr lvl="7" rtl="0"/>
            <a:r>
              <a:rPr lang="pt-PT" dirty="0" smtClean="0"/>
              <a:t>Oitavo</a:t>
            </a:r>
          </a:p>
          <a:p>
            <a:pPr lvl="8" rtl="0"/>
            <a:r>
              <a:rPr lang="pt-PT" dirty="0" smtClean="0"/>
              <a:t>Nono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24B92E2-433E-4BF3-9426-68C5E17B33A4}" type="datetime1">
              <a:rPr lang="pt-PT" smtClean="0"/>
              <a:t>22/06/2015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10" name="Imagem 5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image" Target="../media/image38.jpeg"/><Relationship Id="rId18" Type="http://schemas.openxmlformats.org/officeDocument/2006/relationships/image" Target="../media/image43.png"/><Relationship Id="rId3" Type="http://schemas.openxmlformats.org/officeDocument/2006/relationships/image" Target="../media/image28.jpeg"/><Relationship Id="rId21" Type="http://schemas.openxmlformats.org/officeDocument/2006/relationships/image" Target="../media/image46.png"/><Relationship Id="rId7" Type="http://schemas.openxmlformats.org/officeDocument/2006/relationships/image" Target="../media/image32.jpe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1.png"/><Relationship Id="rId20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jpe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jpeg"/><Relationship Id="rId9" Type="http://schemas.openxmlformats.org/officeDocument/2006/relationships/image" Target="../media/image34.jpeg"/><Relationship Id="rId1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47.png"/><Relationship Id="rId7" Type="http://schemas.openxmlformats.org/officeDocument/2006/relationships/image" Target="../media/image5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10" Type="http://schemas.openxmlformats.org/officeDocument/2006/relationships/image" Target="../media/image54.jpg"/><Relationship Id="rId4" Type="http://schemas.openxmlformats.org/officeDocument/2006/relationships/image" Target="../media/image48.jpg"/><Relationship Id="rId9" Type="http://schemas.openxmlformats.org/officeDocument/2006/relationships/image" Target="../media/image53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image" Target="../media/image55.jpe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jpeg"/><Relationship Id="rId11" Type="http://schemas.openxmlformats.org/officeDocument/2006/relationships/image" Target="../media/image32.jpeg"/><Relationship Id="rId5" Type="http://schemas.openxmlformats.org/officeDocument/2006/relationships/image" Target="../media/image57.jpeg"/><Relationship Id="rId10" Type="http://schemas.openxmlformats.org/officeDocument/2006/relationships/image" Target="../media/image61.jpeg"/><Relationship Id="rId4" Type="http://schemas.openxmlformats.org/officeDocument/2006/relationships/image" Target="../media/image56.jpg"/><Relationship Id="rId9" Type="http://schemas.openxmlformats.org/officeDocument/2006/relationships/image" Target="../media/image60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gif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309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manu Principal"/>
          <p:cNvSpPr>
            <a:spLocks noGrp="1"/>
          </p:cNvSpPr>
          <p:nvPr>
            <p:ph type="title"/>
          </p:nvPr>
        </p:nvSpPr>
        <p:spPr>
          <a:xfrm>
            <a:off x="3068619" y="151086"/>
            <a:ext cx="9628632" cy="1362113"/>
          </a:xfrm>
        </p:spPr>
        <p:txBody>
          <a:bodyPr/>
          <a:lstStyle/>
          <a:p>
            <a:pPr algn="ctr"/>
            <a:r>
              <a:rPr lang="pt-PT" dirty="0" smtClean="0"/>
              <a:t>Menu Principal do Professor</a:t>
            </a:r>
            <a:endParaRPr lang="pt-PT" dirty="0"/>
          </a:p>
        </p:txBody>
      </p:sp>
      <p:sp>
        <p:nvSpPr>
          <p:cNvPr id="10" name="Título criar modelo livro"/>
          <p:cNvSpPr txBox="1">
            <a:spLocks/>
          </p:cNvSpPr>
          <p:nvPr/>
        </p:nvSpPr>
        <p:spPr bwMode="black">
          <a:xfrm>
            <a:off x="-688739" y="857487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dirty="0" smtClean="0"/>
              <a:t>Criar Modelo de um Livro para Projeto</a:t>
            </a:r>
            <a:endParaRPr lang="pt-PT" dirty="0"/>
          </a:p>
        </p:txBody>
      </p:sp>
      <p:sp>
        <p:nvSpPr>
          <p:cNvPr id="12" name="Título criar projeto"/>
          <p:cNvSpPr txBox="1">
            <a:spLocks/>
          </p:cNvSpPr>
          <p:nvPr/>
        </p:nvSpPr>
        <p:spPr bwMode="black">
          <a:xfrm>
            <a:off x="-220472" y="91150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dirty="0" smtClean="0"/>
              <a:t>Criar Projeto</a:t>
            </a:r>
            <a:endParaRPr lang="pt-PT" dirty="0"/>
          </a:p>
        </p:txBody>
      </p:sp>
      <p:sp>
        <p:nvSpPr>
          <p:cNvPr id="15" name="Título criar projeto - Passo 2"/>
          <p:cNvSpPr txBox="1">
            <a:spLocks/>
          </p:cNvSpPr>
          <p:nvPr/>
        </p:nvSpPr>
        <p:spPr bwMode="black">
          <a:xfrm>
            <a:off x="1291038" y="460892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dirty="0" smtClean="0"/>
              <a:t>Criar Projeto – Passo 2</a:t>
            </a:r>
            <a:endParaRPr lang="pt-PT" dirty="0"/>
          </a:p>
        </p:txBody>
      </p:sp>
      <p:sp>
        <p:nvSpPr>
          <p:cNvPr id="18" name="Título manu gerir projetos"/>
          <p:cNvSpPr txBox="1">
            <a:spLocks/>
          </p:cNvSpPr>
          <p:nvPr/>
        </p:nvSpPr>
        <p:spPr bwMode="black">
          <a:xfrm>
            <a:off x="4683347" y="770698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dirty="0" smtClean="0"/>
              <a:t>Menu </a:t>
            </a:r>
            <a:r>
              <a:rPr lang="pt-PT" dirty="0"/>
              <a:t>d</a:t>
            </a:r>
            <a:r>
              <a:rPr lang="pt-PT" dirty="0" smtClean="0"/>
              <a:t>os Projetos do Professor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  <p:pic>
        <p:nvPicPr>
          <p:cNvPr id="20" name="menuPrincipal2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626" y="1898213"/>
            <a:ext cx="9308383" cy="4523210"/>
          </a:xfrm>
          <a:prstGeom prst="rect">
            <a:avLst/>
          </a:prstGeom>
        </p:spPr>
      </p:pic>
      <p:pic>
        <p:nvPicPr>
          <p:cNvPr id="8" name="painePrincipa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981" y="1927609"/>
            <a:ext cx="9330029" cy="4527894"/>
          </a:xfrm>
          <a:prstGeom prst="rect">
            <a:avLst/>
          </a:prstGeom>
        </p:spPr>
      </p:pic>
      <p:pic>
        <p:nvPicPr>
          <p:cNvPr id="13" name="painel criar livr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980" y="1922170"/>
            <a:ext cx="9330029" cy="4539564"/>
          </a:xfrm>
          <a:prstGeom prst="rect">
            <a:avLst/>
          </a:prstGeom>
        </p:spPr>
      </p:pic>
      <p:pic>
        <p:nvPicPr>
          <p:cNvPr id="14" name="painel Criar projet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0980" y="1922170"/>
            <a:ext cx="9330029" cy="4545399"/>
          </a:xfrm>
          <a:prstGeom prst="rect">
            <a:avLst/>
          </a:prstGeom>
        </p:spPr>
      </p:pic>
      <p:pic>
        <p:nvPicPr>
          <p:cNvPr id="17" name="painel criar projeto passo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0979" y="1923349"/>
            <a:ext cx="9338808" cy="4532154"/>
          </a:xfrm>
          <a:prstGeom prst="rect">
            <a:avLst/>
          </a:prstGeom>
        </p:spPr>
      </p:pic>
      <p:pic>
        <p:nvPicPr>
          <p:cNvPr id="19" name="painel gerir projetos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1800" y="1927609"/>
            <a:ext cx="9309210" cy="4529434"/>
          </a:xfrm>
          <a:prstGeom prst="rect">
            <a:avLst/>
          </a:prstGeom>
        </p:spPr>
      </p:pic>
      <p:pic>
        <p:nvPicPr>
          <p:cNvPr id="9" name="rato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890" y="4622373"/>
            <a:ext cx="224110" cy="24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6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6" presetClass="path" presetSubtype="0" accel="50000" decel="5000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79167E-6 3.33333E-6 L -0.65118 -0.2416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565" y="-1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700"/>
                            </p:stCondLst>
                            <p:childTnLst>
                              <p:par>
                                <p:cTn id="1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00"/>
                            </p:stCondLst>
                            <p:childTnLst>
                              <p:par>
                                <p:cTn id="23" presetID="49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65118 -0.24167 L -0.69115 0.20625 " pathEditMode="relative" rAng="0" ptsTypes="AA">
                                      <p:cBhvr>
                                        <p:cTn id="24" dur="2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" y="2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900"/>
                            </p:stCondLst>
                            <p:childTnLst>
                              <p:par>
                                <p:cTn id="2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900"/>
                            </p:stCondLst>
                            <p:childTnLst>
                              <p:par>
                                <p:cTn id="33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9114 0.20625 L -0.48229 -0.2439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43" y="-2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900"/>
                            </p:stCondLst>
                            <p:childTnLst>
                              <p:par>
                                <p:cTn id="3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9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9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900"/>
                            </p:stCondLst>
                            <p:childTnLst>
                              <p:par>
                                <p:cTn id="45" presetID="49" presetClass="path" presetSubtype="0" accel="50000" decel="5000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4823 -0.24398 L -0.25599 0.16782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15" y="20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500"/>
                            </p:stCondLst>
                            <p:childTnLst>
                              <p:par>
                                <p:cTn id="4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5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500"/>
                            </p:stCondLst>
                            <p:childTnLst>
                              <p:par>
                                <p:cTn id="58" presetID="49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25599 0.16782 L -0.17162 0.175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3000"/>
                            </p:stCondLst>
                            <p:childTnLst>
                              <p:par>
                                <p:cTn id="6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3000"/>
                            </p:stCondLst>
                            <p:childTnLst>
                              <p:par>
                                <p:cTn id="68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162 0.175 L -0.27735 -0.23681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86" y="-2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0"/>
                            </p:stCondLst>
                            <p:childTnLst>
                              <p:par>
                                <p:cTn id="79" presetID="49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27734 -0.23681 L -0.73698 -0.37616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90" y="-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7500"/>
                            </p:stCondLst>
                            <p:childTnLst>
                              <p:par>
                                <p:cTn id="8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  <p:bldP spid="2" grpId="5"/>
      <p:bldP spid="10" grpId="0"/>
      <p:bldP spid="10" grpId="1"/>
      <p:bldP spid="12" grpId="0"/>
      <p:bldP spid="12" grpId="1"/>
      <p:bldP spid="15" grpId="0"/>
      <p:bldP spid="15" grpId="1"/>
      <p:bldP spid="18" grpId="0"/>
      <p:bldP spid="1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menu alun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Menu Aluno</a:t>
            </a:r>
            <a:endParaRPr lang="pt-PT" dirty="0"/>
          </a:p>
        </p:txBody>
      </p:sp>
      <p:sp>
        <p:nvSpPr>
          <p:cNvPr id="10" name="Título menu meus projetos"/>
          <p:cNvSpPr txBox="1">
            <a:spLocks/>
          </p:cNvSpPr>
          <p:nvPr/>
        </p:nvSpPr>
        <p:spPr bwMode="black">
          <a:xfrm>
            <a:off x="1280160" y="45110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dirty="0" smtClean="0"/>
              <a:t>Menu Projetos do Aluno</a:t>
            </a:r>
            <a:endParaRPr lang="pt-PT" dirty="0"/>
          </a:p>
        </p:txBody>
      </p:sp>
      <p:sp>
        <p:nvSpPr>
          <p:cNvPr id="11" name="Título projeto selecionado"/>
          <p:cNvSpPr txBox="1">
            <a:spLocks/>
          </p:cNvSpPr>
          <p:nvPr/>
        </p:nvSpPr>
        <p:spPr bwMode="black">
          <a:xfrm>
            <a:off x="1295400" y="45110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dirty="0" smtClean="0"/>
              <a:t>Projeto selecionado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  <p:pic>
        <p:nvPicPr>
          <p:cNvPr id="7" name="manu principal alun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558" y="1904656"/>
            <a:ext cx="9199122" cy="4470118"/>
          </a:xfrm>
          <a:prstGeom prst="rect">
            <a:avLst/>
          </a:prstGeom>
        </p:spPr>
      </p:pic>
      <p:pic>
        <p:nvPicPr>
          <p:cNvPr id="9" name="painel meus projeto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559" y="1904656"/>
            <a:ext cx="9199121" cy="4487377"/>
          </a:xfrm>
          <a:prstGeom prst="rect">
            <a:avLst/>
          </a:prstGeom>
        </p:spPr>
      </p:pic>
      <p:pic>
        <p:nvPicPr>
          <p:cNvPr id="12" name="painel projeto selecionad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556" y="1904656"/>
            <a:ext cx="9184849" cy="4451694"/>
          </a:xfrm>
          <a:prstGeom prst="rect">
            <a:avLst/>
          </a:prstGeom>
        </p:spPr>
      </p:pic>
      <p:pic>
        <p:nvPicPr>
          <p:cNvPr id="13" name="painel escrever no projet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5555" y="1904656"/>
            <a:ext cx="9199123" cy="4470118"/>
          </a:xfrm>
          <a:prstGeom prst="rect">
            <a:avLst/>
          </a:prstGeom>
        </p:spPr>
      </p:pic>
      <p:pic>
        <p:nvPicPr>
          <p:cNvPr id="8" name="rato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51" y="5689173"/>
            <a:ext cx="211410" cy="22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path" presetSubtype="0" accel="50000" decel="5000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95833E-6 3.7037E-6 L 0.23125 -0.37524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63" y="-1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1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100"/>
                            </p:stCondLst>
                            <p:childTnLst>
                              <p:par>
                                <p:cTn id="22" presetID="49" presetClass="path" presetSubtype="0" accel="50000" decel="5000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23125 -0.37524 L 0.18881 -0.3641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2" y="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500"/>
                            </p:stCondLst>
                            <p:childTnLst>
                              <p:par>
                                <p:cTn id="36" presetID="49" presetClass="path" presetSubtype="0" accel="50000" decel="5000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1888 -0.36412 L 0.36875 -0.35973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4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9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900"/>
                            </p:stCondLst>
                            <p:childTnLst>
                              <p:par>
                                <p:cTn id="42" presetID="49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36875 -0.35973 L 0.15248 -0.53287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20" y="-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400"/>
                            </p:stCondLst>
                            <p:childTnLst>
                              <p:par>
                                <p:cTn id="4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40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10" grpId="0"/>
      <p:bldP spid="10" grpId="1"/>
      <p:bldP spid="11" grpId="0"/>
      <p:bldP spid="1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P</a:t>
            </a:r>
            <a:r>
              <a:rPr lang="pt-PT" dirty="0" smtClean="0"/>
              <a:t>otencialidades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10239782" cy="3711669"/>
          </a:xfrm>
        </p:spPr>
        <p:txBody>
          <a:bodyPr>
            <a:norm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 smtClean="0"/>
              <a:t>Procura </a:t>
            </a:r>
            <a:r>
              <a:rPr lang="pt-PT" dirty="0"/>
              <a:t>de imagens no </a:t>
            </a:r>
            <a:r>
              <a:rPr lang="pt-PT" dirty="0" smtClean="0"/>
              <a:t>sistema;</a:t>
            </a: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A ferramenta de desenho </a:t>
            </a:r>
            <a:r>
              <a:rPr lang="pt-PT" dirty="0" smtClean="0"/>
              <a:t>colaborativo;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 smtClean="0"/>
              <a:t>O </a:t>
            </a:r>
            <a:r>
              <a:rPr lang="pt-PT" dirty="0"/>
              <a:t>sistema disponibiliza um </a:t>
            </a:r>
            <a:r>
              <a:rPr lang="pt-PT" dirty="0" smtClean="0"/>
              <a:t>chat.</a:t>
            </a:r>
            <a:endParaRPr lang="pt-P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368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Limitações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9198382" cy="3711669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 smtClean="0"/>
              <a:t>Histórico </a:t>
            </a:r>
            <a:r>
              <a:rPr lang="pt-PT" dirty="0"/>
              <a:t>de alterações do </a:t>
            </a:r>
            <a:r>
              <a:rPr lang="pt-PT" dirty="0" smtClean="0"/>
              <a:t>projeto;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 smtClean="0"/>
              <a:t>Sistema de avaliação;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Fórum de discussão;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Ranking de ideias;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Ficheiros áudio </a:t>
            </a:r>
            <a:r>
              <a:rPr lang="pt-PT" dirty="0" smtClean="0"/>
              <a:t>e vídeo;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Acesso a utilizadores externos.</a:t>
            </a: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pt-PT" dirty="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pt-PT" dirty="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430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Trabalho futuro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5"/>
            <a:ext cx="9616974" cy="2652806"/>
          </a:xfrm>
        </p:spPr>
        <p:txBody>
          <a:bodyPr>
            <a:normAutofit fontScale="92500" lnSpcReduction="20000"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Histórico de alterações do projeto;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Sistema de avaliação;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Fórum de discussão;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Ranking de ideias;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Ficheiros áudio e vídeo;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Acesso a utilizadores externos.</a:t>
            </a: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1728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Demonstração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7260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Grupo de trabalho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  <p:pic>
        <p:nvPicPr>
          <p:cNvPr id="1026" name="Picture 2" descr="https://avatars3.githubusercontent.com/u/11368044?v=3&amp;s=46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961" y="2460710"/>
            <a:ext cx="860325" cy="8603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4029887" y="3326643"/>
            <a:ext cx="12522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Nelson</a:t>
            </a:r>
            <a:r>
              <a:rPr lang="en-GB" sz="1400" b="1" dirty="0">
                <a:solidFill>
                  <a:srgbClr val="333333"/>
                </a:solidFill>
                <a:latin typeface="Helvetica" panose="020B0604020202020204" pitchFamily="34" charset="0"/>
              </a:rPr>
              <a:t> </a:t>
            </a:r>
            <a:r>
              <a:rPr lang="en-GB" sz="1400" dirty="0"/>
              <a:t>Gomes</a:t>
            </a:r>
          </a:p>
        </p:txBody>
      </p:sp>
      <p:sp>
        <p:nvSpPr>
          <p:cNvPr id="9" name="Retângulo 8"/>
          <p:cNvSpPr/>
          <p:nvPr/>
        </p:nvSpPr>
        <p:spPr>
          <a:xfrm>
            <a:off x="8316930" y="3337203"/>
            <a:ext cx="11072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Ricardo</a:t>
            </a:r>
            <a:r>
              <a:rPr lang="en-GB" sz="1400" b="1" dirty="0">
                <a:solidFill>
                  <a:srgbClr val="333333"/>
                </a:solidFill>
                <a:latin typeface="Helvetica" panose="020B0604020202020204" pitchFamily="34" charset="0"/>
              </a:rPr>
              <a:t> </a:t>
            </a:r>
            <a:r>
              <a:rPr lang="en-GB" sz="1400" dirty="0"/>
              <a:t>Cruz</a:t>
            </a:r>
          </a:p>
        </p:txBody>
      </p:sp>
      <p:sp>
        <p:nvSpPr>
          <p:cNvPr id="10" name="Retângulo 9"/>
          <p:cNvSpPr/>
          <p:nvPr/>
        </p:nvSpPr>
        <p:spPr>
          <a:xfrm>
            <a:off x="6816336" y="3334532"/>
            <a:ext cx="14299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Oleksandr</a:t>
            </a:r>
            <a:r>
              <a:rPr lang="en-GB" sz="1400" b="1" dirty="0">
                <a:solidFill>
                  <a:srgbClr val="333333"/>
                </a:solidFill>
                <a:latin typeface="Helvetica" panose="020B0604020202020204" pitchFamily="34" charset="0"/>
              </a:rPr>
              <a:t> </a:t>
            </a:r>
            <a:r>
              <a:rPr lang="en-GB" sz="1400" dirty="0"/>
              <a:t>Novak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5408073" y="3321078"/>
            <a:ext cx="14041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/>
              <a:t>Luís</a:t>
            </a:r>
            <a:r>
              <a:rPr lang="en-GB" sz="1400" dirty="0"/>
              <a:t> </a:t>
            </a:r>
            <a:r>
              <a:rPr lang="pt-PT" sz="1400" dirty="0" smtClean="0"/>
              <a:t>Amendoeira</a:t>
            </a:r>
            <a:endParaRPr lang="pt-PT" sz="1400" dirty="0"/>
          </a:p>
        </p:txBody>
      </p:sp>
      <p:sp>
        <p:nvSpPr>
          <p:cNvPr id="16" name="Retângulo 15"/>
          <p:cNvSpPr/>
          <p:nvPr/>
        </p:nvSpPr>
        <p:spPr>
          <a:xfrm>
            <a:off x="9439991" y="3330758"/>
            <a:ext cx="12234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/>
              <a:t>Dário</a:t>
            </a:r>
            <a:r>
              <a:rPr lang="en-GB" sz="1400" b="1" dirty="0">
                <a:solidFill>
                  <a:srgbClr val="FFFFFF"/>
                </a:solidFill>
                <a:latin typeface="helvetica" panose="020B0604020202020204" pitchFamily="34" charset="0"/>
              </a:rPr>
              <a:t> </a:t>
            </a:r>
            <a:r>
              <a:rPr lang="en-GB" sz="1400" dirty="0"/>
              <a:t>Mendes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81408" y="5014644"/>
            <a:ext cx="14609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Ricardo</a:t>
            </a:r>
            <a:r>
              <a:rPr lang="en-GB" sz="1400" b="1" dirty="0">
                <a:solidFill>
                  <a:srgbClr val="333333"/>
                </a:solidFill>
                <a:latin typeface="Helvetica" panose="020B0604020202020204" pitchFamily="34" charset="0"/>
              </a:rPr>
              <a:t> </a:t>
            </a:r>
            <a:r>
              <a:rPr lang="en-GB" sz="1400" dirty="0" err="1"/>
              <a:t>Lourenço</a:t>
            </a:r>
            <a:endParaRPr lang="en-GB" sz="1400" dirty="0"/>
          </a:p>
        </p:txBody>
      </p:sp>
      <p:sp>
        <p:nvSpPr>
          <p:cNvPr id="18" name="Retângulo 17"/>
          <p:cNvSpPr/>
          <p:nvPr/>
        </p:nvSpPr>
        <p:spPr>
          <a:xfrm>
            <a:off x="1572760" y="5037140"/>
            <a:ext cx="11271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Pedro</a:t>
            </a:r>
            <a:r>
              <a:rPr lang="en-GB" sz="1400" b="1" dirty="0">
                <a:solidFill>
                  <a:srgbClr val="333333"/>
                </a:solidFill>
                <a:latin typeface="Helvetica" panose="020B0604020202020204" pitchFamily="34" charset="0"/>
              </a:rPr>
              <a:t> </a:t>
            </a:r>
            <a:r>
              <a:rPr lang="en-GB" sz="1400" dirty="0" err="1"/>
              <a:t>Nunes</a:t>
            </a:r>
            <a:endParaRPr lang="en-GB" sz="1400" dirty="0"/>
          </a:p>
        </p:txBody>
      </p:sp>
      <p:sp>
        <p:nvSpPr>
          <p:cNvPr id="20" name="Retângulo 19"/>
          <p:cNvSpPr/>
          <p:nvPr/>
        </p:nvSpPr>
        <p:spPr>
          <a:xfrm>
            <a:off x="1520313" y="3342057"/>
            <a:ext cx="9716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Pedro</a:t>
            </a:r>
            <a:r>
              <a:rPr lang="en-GB" sz="1400" b="1" dirty="0">
                <a:solidFill>
                  <a:srgbClr val="333333"/>
                </a:solidFill>
                <a:latin typeface="Helvetica" panose="020B0604020202020204" pitchFamily="34" charset="0"/>
              </a:rPr>
              <a:t> </a:t>
            </a:r>
            <a:r>
              <a:rPr lang="en-GB" sz="1400" dirty="0"/>
              <a:t>Dias</a:t>
            </a:r>
          </a:p>
        </p:txBody>
      </p:sp>
      <p:pic>
        <p:nvPicPr>
          <p:cNvPr id="1028" name="Picture 4" descr="https://avatars1.githubusercontent.com/u/597413?v=3&amp;s=46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732" y="2441987"/>
            <a:ext cx="858777" cy="8587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tângulo 20"/>
          <p:cNvSpPr/>
          <p:nvPr/>
        </p:nvSpPr>
        <p:spPr>
          <a:xfrm>
            <a:off x="2802711" y="5018051"/>
            <a:ext cx="10030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Luis Pontes</a:t>
            </a:r>
          </a:p>
        </p:txBody>
      </p:sp>
      <p:sp>
        <p:nvSpPr>
          <p:cNvPr id="22" name="Retângulo 21"/>
          <p:cNvSpPr/>
          <p:nvPr/>
        </p:nvSpPr>
        <p:spPr>
          <a:xfrm>
            <a:off x="3996747" y="5014835"/>
            <a:ext cx="1402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Ricardo </a:t>
            </a:r>
            <a:r>
              <a:rPr lang="en-GB" sz="1400" dirty="0" err="1"/>
              <a:t>Godinho</a:t>
            </a:r>
            <a:endParaRPr lang="en-GB" sz="1400" dirty="0"/>
          </a:p>
        </p:txBody>
      </p:sp>
      <p:sp>
        <p:nvSpPr>
          <p:cNvPr id="23" name="Retângulo 22"/>
          <p:cNvSpPr/>
          <p:nvPr/>
        </p:nvSpPr>
        <p:spPr>
          <a:xfrm>
            <a:off x="5547690" y="5029442"/>
            <a:ext cx="13813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Ricardo </a:t>
            </a:r>
            <a:r>
              <a:rPr lang="en-GB" sz="1400" dirty="0" err="1"/>
              <a:t>Antunes</a:t>
            </a:r>
            <a:endParaRPr lang="en-GB" sz="1400" dirty="0"/>
          </a:p>
        </p:txBody>
      </p:sp>
      <p:sp>
        <p:nvSpPr>
          <p:cNvPr id="24" name="Retângulo 23"/>
          <p:cNvSpPr/>
          <p:nvPr/>
        </p:nvSpPr>
        <p:spPr>
          <a:xfrm>
            <a:off x="7038225" y="5029442"/>
            <a:ext cx="12080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Marco Gaspar</a:t>
            </a:r>
          </a:p>
        </p:txBody>
      </p:sp>
      <p:sp>
        <p:nvSpPr>
          <p:cNvPr id="25" name="Retângulo 24"/>
          <p:cNvSpPr/>
          <p:nvPr/>
        </p:nvSpPr>
        <p:spPr>
          <a:xfrm>
            <a:off x="10919313" y="3349154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/>
              <a:t>Rui</a:t>
            </a:r>
            <a:r>
              <a:rPr lang="en-GB" sz="1400" b="1" dirty="0">
                <a:solidFill>
                  <a:srgbClr val="333333"/>
                </a:solidFill>
                <a:latin typeface="Helvetica" panose="020B0604020202020204" pitchFamily="34" charset="0"/>
              </a:rPr>
              <a:t> </a:t>
            </a:r>
            <a:r>
              <a:rPr lang="en-GB" sz="1400" dirty="0"/>
              <a:t>Dias</a:t>
            </a:r>
          </a:p>
        </p:txBody>
      </p:sp>
      <p:sp>
        <p:nvSpPr>
          <p:cNvPr id="26" name="Retângulo 25"/>
          <p:cNvSpPr/>
          <p:nvPr/>
        </p:nvSpPr>
        <p:spPr>
          <a:xfrm>
            <a:off x="164448" y="3342057"/>
            <a:ext cx="13065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400" dirty="0" smtClean="0"/>
              <a:t>António Manso</a:t>
            </a:r>
            <a:endParaRPr lang="pt-PT" sz="1400" dirty="0"/>
          </a:p>
        </p:txBody>
      </p:sp>
      <p:pic>
        <p:nvPicPr>
          <p:cNvPr id="1030" name="Picture 6" descr="António Mans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41" y="2439619"/>
            <a:ext cx="864819" cy="8648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tângulo 27"/>
          <p:cNvSpPr/>
          <p:nvPr/>
        </p:nvSpPr>
        <p:spPr>
          <a:xfrm>
            <a:off x="8212116" y="5029442"/>
            <a:ext cx="12211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Pedro Ferreira</a:t>
            </a:r>
          </a:p>
        </p:txBody>
      </p:sp>
      <p:sp>
        <p:nvSpPr>
          <p:cNvPr id="30" name="Retângulo 29"/>
          <p:cNvSpPr/>
          <p:nvPr/>
        </p:nvSpPr>
        <p:spPr>
          <a:xfrm>
            <a:off x="9542415" y="5018216"/>
            <a:ext cx="12206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André Mateus</a:t>
            </a:r>
          </a:p>
        </p:txBody>
      </p:sp>
      <p:pic>
        <p:nvPicPr>
          <p:cNvPr id="31" name="Imagem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1325" y="4115374"/>
            <a:ext cx="793961" cy="8992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4" name="Picture 10" descr="https://avatars1.githubusercontent.com/u/11358427?v=3&amp;s=46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8792" y="2419393"/>
            <a:ext cx="850394" cy="8503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" name="Retângulo 1023"/>
          <p:cNvSpPr/>
          <p:nvPr/>
        </p:nvSpPr>
        <p:spPr>
          <a:xfrm>
            <a:off x="10872265" y="5029442"/>
            <a:ext cx="10308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Raul Santos</a:t>
            </a:r>
          </a:p>
        </p:txBody>
      </p:sp>
      <p:pic>
        <p:nvPicPr>
          <p:cNvPr id="1036" name="Picture 12" descr="Raul Santo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8792" y="4108707"/>
            <a:ext cx="887817" cy="8878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avatars3.githubusercontent.com/u/11447957?v=3&amp;s=46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304" y="4130134"/>
            <a:ext cx="875896" cy="8758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Imagem 10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0256" y="4115374"/>
            <a:ext cx="826837" cy="9036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7" name="Imagem 10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81499" y="4065335"/>
            <a:ext cx="805971" cy="9055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9" name="Imagem 10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29304" y="2471897"/>
            <a:ext cx="727590" cy="8257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5" name="Imagem 4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387" y="2439619"/>
            <a:ext cx="630196" cy="8392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3" name="Imagem 103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32164" y="4130134"/>
            <a:ext cx="782735" cy="9157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7" name="Imagem 103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69271" y="2439619"/>
            <a:ext cx="748724" cy="8635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9" name="Imagem 103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4587" y="4096527"/>
            <a:ext cx="785283" cy="8743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40" name="Imagem 103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12566" y="4130134"/>
            <a:ext cx="779983" cy="9157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43" name="Imagem 104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25456" y="2455787"/>
            <a:ext cx="737670" cy="8814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44" name="Imagem 104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806923" y="4096527"/>
            <a:ext cx="657175" cy="9208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9" name="Imagem 38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139" y="2444114"/>
            <a:ext cx="860325" cy="8603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0" name="Retângulo 39"/>
          <p:cNvSpPr/>
          <p:nvPr/>
        </p:nvSpPr>
        <p:spPr>
          <a:xfrm>
            <a:off x="2477093" y="3325488"/>
            <a:ext cx="16326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 smtClean="0"/>
              <a:t>Florêncio</a:t>
            </a:r>
            <a:r>
              <a:rPr lang="en-GB" sz="1400" dirty="0" smtClean="0"/>
              <a:t> Alexandre</a:t>
            </a:r>
            <a:endParaRPr lang="en-GB" sz="1400" dirty="0"/>
          </a:p>
        </p:txBody>
      </p:sp>
      <p:sp>
        <p:nvSpPr>
          <p:cNvPr id="41" name="Retângulo 40"/>
          <p:cNvSpPr/>
          <p:nvPr/>
        </p:nvSpPr>
        <p:spPr>
          <a:xfrm>
            <a:off x="183729" y="6404256"/>
            <a:ext cx="12069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smtClean="0"/>
              <a:t>Pedro </a:t>
            </a:r>
            <a:r>
              <a:rPr lang="en-GB" sz="1400" dirty="0" err="1" smtClean="0"/>
              <a:t>Teixeira</a:t>
            </a:r>
            <a:endParaRPr lang="en-GB" sz="14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91" y="5433419"/>
            <a:ext cx="812079" cy="9023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340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5" grpId="0"/>
      <p:bldP spid="16" grpId="0"/>
      <p:bldP spid="17" grpId="0"/>
      <p:bldP spid="18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8" grpId="0"/>
      <p:bldP spid="30" grpId="0"/>
      <p:bldP spid="1024" grpId="0"/>
      <p:bldP spid="40" grpId="0"/>
      <p:bldP spid="4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Grupo de trabalho (ordem alfabética)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013647" y="2223072"/>
            <a:ext cx="1960289" cy="463886"/>
          </a:xfrm>
        </p:spPr>
        <p:txBody>
          <a:bodyPr/>
          <a:lstStyle/>
          <a:p>
            <a:r>
              <a:rPr lang="pt-PT" dirty="0" smtClean="0"/>
              <a:t>André Mateus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  <p:sp>
        <p:nvSpPr>
          <p:cNvPr id="7" name="Marcador de Posição do Texto 3"/>
          <p:cNvSpPr txBox="1">
            <a:spLocks/>
          </p:cNvSpPr>
          <p:nvPr/>
        </p:nvSpPr>
        <p:spPr>
          <a:xfrm>
            <a:off x="3458998" y="2217322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Dário Mendes</a:t>
            </a:r>
            <a:endParaRPr lang="pt-PT" dirty="0"/>
          </a:p>
        </p:txBody>
      </p:sp>
      <p:sp>
        <p:nvSpPr>
          <p:cNvPr id="8" name="Marcador de Posição do Texto 3"/>
          <p:cNvSpPr txBox="1">
            <a:spLocks/>
          </p:cNvSpPr>
          <p:nvPr/>
        </p:nvSpPr>
        <p:spPr>
          <a:xfrm>
            <a:off x="5907729" y="2217322"/>
            <a:ext cx="2258076" cy="4638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Florêncio Alexandre</a:t>
            </a:r>
            <a:endParaRPr lang="pt-PT" dirty="0"/>
          </a:p>
        </p:txBody>
      </p:sp>
      <p:sp>
        <p:nvSpPr>
          <p:cNvPr id="9" name="Marcador de Posição do Texto 3"/>
          <p:cNvSpPr txBox="1">
            <a:spLocks/>
          </p:cNvSpPr>
          <p:nvPr/>
        </p:nvSpPr>
        <p:spPr>
          <a:xfrm>
            <a:off x="8356461" y="2217322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Luís Amendoeira</a:t>
            </a:r>
            <a:endParaRPr lang="pt-PT" dirty="0"/>
          </a:p>
        </p:txBody>
      </p:sp>
      <p:sp>
        <p:nvSpPr>
          <p:cNvPr id="10" name="Marcador de Posição do Texto 3"/>
          <p:cNvSpPr txBox="1">
            <a:spLocks/>
          </p:cNvSpPr>
          <p:nvPr/>
        </p:nvSpPr>
        <p:spPr>
          <a:xfrm>
            <a:off x="1013646" y="4188774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Luís Pontes</a:t>
            </a:r>
            <a:endParaRPr lang="pt-PT" dirty="0"/>
          </a:p>
        </p:txBody>
      </p:sp>
      <p:sp>
        <p:nvSpPr>
          <p:cNvPr id="11" name="Marcador de Posição do Texto 3"/>
          <p:cNvSpPr txBox="1">
            <a:spLocks/>
          </p:cNvSpPr>
          <p:nvPr/>
        </p:nvSpPr>
        <p:spPr>
          <a:xfrm>
            <a:off x="3458997" y="4183024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Marco Gaspar</a:t>
            </a:r>
            <a:endParaRPr lang="pt-PT" dirty="0"/>
          </a:p>
        </p:txBody>
      </p:sp>
      <p:sp>
        <p:nvSpPr>
          <p:cNvPr id="12" name="Marcador de Posição do Texto 3"/>
          <p:cNvSpPr txBox="1">
            <a:spLocks/>
          </p:cNvSpPr>
          <p:nvPr/>
        </p:nvSpPr>
        <p:spPr>
          <a:xfrm>
            <a:off x="5854528" y="4195031"/>
            <a:ext cx="2066690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Nelson Gomes</a:t>
            </a:r>
            <a:endParaRPr lang="pt-PT" dirty="0"/>
          </a:p>
        </p:txBody>
      </p:sp>
      <p:sp>
        <p:nvSpPr>
          <p:cNvPr id="13" name="Marcador de Posição do Texto 3"/>
          <p:cNvSpPr txBox="1">
            <a:spLocks/>
          </p:cNvSpPr>
          <p:nvPr/>
        </p:nvSpPr>
        <p:spPr>
          <a:xfrm>
            <a:off x="8356460" y="4190201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  <p:sp>
        <p:nvSpPr>
          <p:cNvPr id="14" name="Marcador de Posição do Texto 3"/>
          <p:cNvSpPr txBox="1">
            <a:spLocks/>
          </p:cNvSpPr>
          <p:nvPr/>
        </p:nvSpPr>
        <p:spPr>
          <a:xfrm>
            <a:off x="8356460" y="4146698"/>
            <a:ext cx="2066690" cy="4638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err="1"/>
              <a:t>Oleksandr</a:t>
            </a:r>
            <a:r>
              <a:rPr lang="pt-PT" dirty="0"/>
              <a:t> </a:t>
            </a:r>
            <a:r>
              <a:rPr lang="pt-PT" dirty="0" err="1"/>
              <a:t>Novak</a:t>
            </a:r>
            <a:endParaRPr lang="pt-PT" dirty="0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46" y="2673942"/>
            <a:ext cx="1476581" cy="132416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209" y="2653374"/>
            <a:ext cx="1292271" cy="1313535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395" y="2648759"/>
            <a:ext cx="1318150" cy="131815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441" y="2611096"/>
            <a:ext cx="1352107" cy="1352107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92" y="4843332"/>
            <a:ext cx="1282487" cy="1285701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209" y="4719785"/>
            <a:ext cx="941513" cy="1403498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411" y="4719785"/>
            <a:ext cx="1438134" cy="1438134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441" y="4842069"/>
            <a:ext cx="1288225" cy="128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8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Grupo de trabalho (ordem alfabética)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013647" y="2223072"/>
            <a:ext cx="1960289" cy="463886"/>
          </a:xfrm>
        </p:spPr>
        <p:txBody>
          <a:bodyPr/>
          <a:lstStyle/>
          <a:p>
            <a:r>
              <a:rPr lang="pt-PT" dirty="0" smtClean="0"/>
              <a:t>Pedro Ferreira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  <p:sp>
        <p:nvSpPr>
          <p:cNvPr id="7" name="Marcador de Posição do Texto 3"/>
          <p:cNvSpPr txBox="1">
            <a:spLocks/>
          </p:cNvSpPr>
          <p:nvPr/>
        </p:nvSpPr>
        <p:spPr>
          <a:xfrm>
            <a:off x="3458998" y="2217322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Pedro Nunes</a:t>
            </a:r>
            <a:endParaRPr lang="pt-PT" dirty="0"/>
          </a:p>
        </p:txBody>
      </p:sp>
      <p:sp>
        <p:nvSpPr>
          <p:cNvPr id="8" name="Marcador de Posição do Texto 3"/>
          <p:cNvSpPr txBox="1">
            <a:spLocks/>
          </p:cNvSpPr>
          <p:nvPr/>
        </p:nvSpPr>
        <p:spPr>
          <a:xfrm>
            <a:off x="5907729" y="2217322"/>
            <a:ext cx="2258076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Pedro Teixeira</a:t>
            </a:r>
            <a:endParaRPr lang="pt-PT" dirty="0"/>
          </a:p>
        </p:txBody>
      </p:sp>
      <p:sp>
        <p:nvSpPr>
          <p:cNvPr id="9" name="Marcador de Posição do Texto 3"/>
          <p:cNvSpPr txBox="1">
            <a:spLocks/>
          </p:cNvSpPr>
          <p:nvPr/>
        </p:nvSpPr>
        <p:spPr>
          <a:xfrm>
            <a:off x="8356461" y="2217322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Raul Santos</a:t>
            </a:r>
            <a:endParaRPr lang="pt-PT" dirty="0"/>
          </a:p>
        </p:txBody>
      </p:sp>
      <p:sp>
        <p:nvSpPr>
          <p:cNvPr id="10" name="Marcador de Posição do Texto 3"/>
          <p:cNvSpPr txBox="1">
            <a:spLocks/>
          </p:cNvSpPr>
          <p:nvPr/>
        </p:nvSpPr>
        <p:spPr>
          <a:xfrm>
            <a:off x="1013646" y="4188774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Ricardo Cruz</a:t>
            </a:r>
            <a:endParaRPr lang="pt-PT" dirty="0"/>
          </a:p>
        </p:txBody>
      </p:sp>
      <p:sp>
        <p:nvSpPr>
          <p:cNvPr id="11" name="Marcador de Posição do Texto 3"/>
          <p:cNvSpPr txBox="1">
            <a:spLocks/>
          </p:cNvSpPr>
          <p:nvPr/>
        </p:nvSpPr>
        <p:spPr>
          <a:xfrm>
            <a:off x="3458997" y="4183024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Ricardo Godinho</a:t>
            </a:r>
            <a:endParaRPr lang="pt-PT" dirty="0"/>
          </a:p>
        </p:txBody>
      </p:sp>
      <p:sp>
        <p:nvSpPr>
          <p:cNvPr id="12" name="Marcador de Posição do Texto 3"/>
          <p:cNvSpPr txBox="1">
            <a:spLocks/>
          </p:cNvSpPr>
          <p:nvPr/>
        </p:nvSpPr>
        <p:spPr>
          <a:xfrm>
            <a:off x="5854527" y="4195030"/>
            <a:ext cx="2311277" cy="473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Ricardo Lourenço</a:t>
            </a:r>
            <a:endParaRPr lang="pt-PT" dirty="0"/>
          </a:p>
        </p:txBody>
      </p:sp>
      <p:sp>
        <p:nvSpPr>
          <p:cNvPr id="13" name="Marcador de Posição do Texto 3"/>
          <p:cNvSpPr txBox="1">
            <a:spLocks/>
          </p:cNvSpPr>
          <p:nvPr/>
        </p:nvSpPr>
        <p:spPr>
          <a:xfrm>
            <a:off x="8356460" y="4190201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  <p:sp>
        <p:nvSpPr>
          <p:cNvPr id="14" name="Marcador de Posição do Texto 3"/>
          <p:cNvSpPr txBox="1">
            <a:spLocks/>
          </p:cNvSpPr>
          <p:nvPr/>
        </p:nvSpPr>
        <p:spPr>
          <a:xfrm>
            <a:off x="8338199" y="4190201"/>
            <a:ext cx="2066690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Rui Dias</a:t>
            </a:r>
            <a:endParaRPr lang="pt-PT" dirty="0"/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927" y="2637701"/>
            <a:ext cx="976335" cy="1301780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009" y="2616359"/>
            <a:ext cx="1323122" cy="1323122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930" y="2633162"/>
            <a:ext cx="1116463" cy="1306319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615" y="2640872"/>
            <a:ext cx="1192413" cy="1314219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868" y="2645155"/>
            <a:ext cx="1337232" cy="1337232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927" y="4668090"/>
            <a:ext cx="1298609" cy="1298609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009" y="4668090"/>
            <a:ext cx="1316417" cy="1316417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930" y="4668090"/>
            <a:ext cx="887729" cy="1319226"/>
          </a:xfrm>
          <a:prstGeom prst="rect">
            <a:avLst/>
          </a:prstGeom>
        </p:spPr>
      </p:pic>
      <p:pic>
        <p:nvPicPr>
          <p:cNvPr id="31" name="Imagem 3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615" y="4668089"/>
            <a:ext cx="1340644" cy="1340644"/>
          </a:xfrm>
          <a:prstGeom prst="rect">
            <a:avLst/>
          </a:prstGeom>
        </p:spPr>
      </p:pic>
      <p:sp>
        <p:nvSpPr>
          <p:cNvPr id="32" name="Marcador de Posição do Texto 3"/>
          <p:cNvSpPr txBox="1">
            <a:spLocks/>
          </p:cNvSpPr>
          <p:nvPr/>
        </p:nvSpPr>
        <p:spPr>
          <a:xfrm>
            <a:off x="10316749" y="2212492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Ricardo Antunes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401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</a:t>
            </a:r>
            <a:r>
              <a:rPr lang="pt-PT" dirty="0" smtClean="0"/>
              <a:t>brigado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4023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Introdução</a:t>
            </a:r>
            <a:endParaRPr lang="pt-PT" dirty="0"/>
          </a:p>
        </p:txBody>
      </p:sp>
      <p:sp>
        <p:nvSpPr>
          <p:cNvPr id="8" name="Marcador de Posição do Texto 7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7191782" cy="3711669"/>
          </a:xfrm>
        </p:spPr>
        <p:txBody>
          <a:bodyPr/>
          <a:lstStyle/>
          <a:p>
            <a:pPr marL="342900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PT" sz="3200" dirty="0" smtClean="0"/>
              <a:t>O que é o SharedPen?</a:t>
            </a: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PT" sz="2000" dirty="0" smtClean="0"/>
              <a:t>Software que permite a escrita colaborativa entre alunos.</a:t>
            </a:r>
          </a:p>
          <a:p>
            <a:pPr marL="342900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PT" sz="2800" dirty="0"/>
              <a:t>Quem o </a:t>
            </a:r>
            <a:r>
              <a:rPr lang="pt-PT" sz="2800" dirty="0" smtClean="0"/>
              <a:t>requisitou?</a:t>
            </a: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PT" sz="2000" dirty="0"/>
              <a:t>Agrupamento de Escolas Artur </a:t>
            </a:r>
            <a:r>
              <a:rPr lang="pt-PT" sz="2000" dirty="0" smtClean="0"/>
              <a:t>Gonçalves.</a:t>
            </a:r>
          </a:p>
          <a:p>
            <a:pPr marL="342900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PT" sz="2800" dirty="0"/>
              <a:t>Quem o fez</a:t>
            </a:r>
            <a:r>
              <a:rPr lang="pt-PT" sz="2800" dirty="0" smtClean="0"/>
              <a:t>?</a:t>
            </a: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PT" sz="2000" dirty="0" smtClean="0"/>
              <a:t>Turma de Projeto de Sistemas de Informação (2014/2015) Engenharia Informática.</a:t>
            </a:r>
            <a:endParaRPr lang="pt-PT" sz="2000" dirty="0"/>
          </a:p>
          <a:p>
            <a:pPr marL="800100" lvl="1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pt-PT" dirty="0" smtClean="0"/>
          </a:p>
          <a:p>
            <a:pPr marL="342900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pt-PT" dirty="0" smtClean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681" y="2416985"/>
            <a:ext cx="2734873" cy="1675418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65642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Porque é que este projeto é interessante?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9338082" cy="371166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Potenciar desenvolvimento da escrita e criação de texto dos alunos;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Destinado a diferentes graus de ensino;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Disponível em diferentes tipos de dispositivo</a:t>
            </a:r>
            <a:r>
              <a:rPr lang="pt-PT" dirty="0"/>
              <a:t>.</a:t>
            </a:r>
          </a:p>
          <a:p>
            <a:r>
              <a:rPr lang="pt-PT" dirty="0"/>
              <a:t> </a:t>
            </a:r>
          </a:p>
          <a:p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893" y="3121706"/>
            <a:ext cx="2849752" cy="19413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2696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0160" y="452896"/>
            <a:ext cx="9628632" cy="1362113"/>
          </a:xfrm>
        </p:spPr>
        <p:txBody>
          <a:bodyPr/>
          <a:lstStyle/>
          <a:p>
            <a:pPr algn="ctr"/>
            <a:r>
              <a:rPr lang="pt-PT" dirty="0" smtClean="0"/>
              <a:t>Funcionalidades requisitadas (1/2)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10163582" cy="3711669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 smtClean="0"/>
              <a:t>Acesso a alunos </a:t>
            </a:r>
            <a:r>
              <a:rPr lang="pt-PT" dirty="0"/>
              <a:t>e docentes de </a:t>
            </a:r>
            <a:r>
              <a:rPr lang="pt-PT" b="1" dirty="0"/>
              <a:t>todos os graus </a:t>
            </a:r>
            <a:r>
              <a:rPr lang="pt-PT" dirty="0"/>
              <a:t>de ensino do a</a:t>
            </a:r>
            <a:r>
              <a:rPr lang="pt-PT" dirty="0" smtClean="0"/>
              <a:t>grupamento;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Possibilidade de abertura a </a:t>
            </a:r>
            <a:r>
              <a:rPr lang="pt-PT" dirty="0" smtClean="0"/>
              <a:t>convidados;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Introdução </a:t>
            </a:r>
            <a:r>
              <a:rPr lang="pt-PT" dirty="0" smtClean="0"/>
              <a:t>de texto, imagens, ficheiros </a:t>
            </a:r>
            <a:r>
              <a:rPr lang="pt-PT" dirty="0"/>
              <a:t>áudio e, eventualmente, </a:t>
            </a:r>
            <a:r>
              <a:rPr lang="pt-PT" dirty="0" smtClean="0"/>
              <a:t>vídeo;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Links </a:t>
            </a:r>
            <a:r>
              <a:rPr lang="pt-PT" dirty="0" smtClean="0"/>
              <a:t>(acesso a ficheiros/páginas </a:t>
            </a:r>
            <a:r>
              <a:rPr lang="pt-PT" dirty="0"/>
              <a:t>online</a:t>
            </a:r>
            <a:r>
              <a:rPr lang="pt-PT" dirty="0" smtClean="0"/>
              <a:t>);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Possibilidade de serem criados vários projetos de leitura em </a:t>
            </a:r>
            <a:r>
              <a:rPr lang="pt-PT" dirty="0" smtClean="0"/>
              <a:t>simultâneo;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Cada </a:t>
            </a:r>
            <a:r>
              <a:rPr lang="pt-PT" b="1" dirty="0"/>
              <a:t>gestor</a:t>
            </a:r>
            <a:r>
              <a:rPr lang="pt-PT" dirty="0"/>
              <a:t> de projeto </a:t>
            </a:r>
            <a:r>
              <a:rPr lang="pt-PT" dirty="0" smtClean="0"/>
              <a:t>tem disponível diversos tipos de escrita;</a:t>
            </a: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pt-PT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0326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Funcionalidades requisitadas (2/2)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334670" y="2376394"/>
            <a:ext cx="8711030" cy="3711669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Histórico de </a:t>
            </a:r>
            <a:r>
              <a:rPr lang="pt-PT" dirty="0" smtClean="0"/>
              <a:t>alterações;</a:t>
            </a: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Fórum de </a:t>
            </a:r>
            <a:r>
              <a:rPr lang="pt-PT" dirty="0" smtClean="0"/>
              <a:t>discussão;</a:t>
            </a: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Ranking de </a:t>
            </a:r>
            <a:r>
              <a:rPr lang="pt-PT" dirty="0" smtClean="0"/>
              <a:t>ideias;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Construção de </a:t>
            </a:r>
            <a:r>
              <a:rPr lang="pt-PT" dirty="0" smtClean="0"/>
              <a:t>personagens;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Possibilidade de criar </a:t>
            </a:r>
            <a:r>
              <a:rPr lang="pt-PT" b="1" dirty="0"/>
              <a:t>pequenas aplicações/ferramentas</a:t>
            </a:r>
            <a:r>
              <a:rPr lang="pt-PT" dirty="0"/>
              <a:t> que ajudem os </a:t>
            </a:r>
            <a:r>
              <a:rPr lang="pt-PT" dirty="0" smtClean="0"/>
              <a:t>alunos;</a:t>
            </a:r>
            <a:endParaRPr lang="pt-PT" dirty="0"/>
          </a:p>
          <a:p>
            <a:pPr lvl="0"/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8799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</a:t>
            </a:r>
            <a:r>
              <a:rPr lang="pt-PT" dirty="0" smtClean="0"/>
              <a:t>plicação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4159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Tecnologia:</a:t>
            </a:r>
            <a:endParaRPr lang="pt-PT" dirty="0"/>
          </a:p>
        </p:txBody>
      </p:sp>
      <p:sp>
        <p:nvSpPr>
          <p:cNvPr id="8" name="Marcador de Posição do Texto 7"/>
          <p:cNvSpPr>
            <a:spLocks noGrp="1"/>
          </p:cNvSpPr>
          <p:nvPr>
            <p:ph type="body" sz="half" idx="2"/>
          </p:nvPr>
        </p:nvSpPr>
        <p:spPr>
          <a:xfrm>
            <a:off x="1280160" y="2465294"/>
            <a:ext cx="9871482" cy="371166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O SharedPen é uma aplicação totalmente gratuita e não recorre a publicidade;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Multiplataforma;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Suporta diferentes sistemas operativos e browsers;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Faz uso de tecnologias mais atuais, gratuitas: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PT" dirty="0" smtClean="0"/>
              <a:t>Protocolo de Transporte: HTML;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PT" dirty="0" smtClean="0"/>
              <a:t>Servidor Web: Node.js;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PT" dirty="0" smtClean="0"/>
              <a:t>Base de Dados: </a:t>
            </a:r>
            <a:r>
              <a:rPr lang="pt-PT" dirty="0" err="1" smtClean="0"/>
              <a:t>MySQL</a:t>
            </a:r>
            <a:r>
              <a:rPr lang="pt-PT" dirty="0" smtClean="0"/>
              <a:t>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PT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PT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PT" dirty="0" smtClean="0"/>
          </a:p>
          <a:p>
            <a:endParaRPr lang="pt-PT" dirty="0"/>
          </a:p>
          <a:p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441" y="4555211"/>
            <a:ext cx="1017243" cy="101724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939" y="4555211"/>
            <a:ext cx="1359951" cy="101724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145" y="4555210"/>
            <a:ext cx="1969019" cy="101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5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0160" y="502202"/>
            <a:ext cx="9628632" cy="1362113"/>
          </a:xfrm>
        </p:spPr>
        <p:txBody>
          <a:bodyPr/>
          <a:lstStyle/>
          <a:p>
            <a:pPr algn="ctr"/>
            <a:r>
              <a:rPr lang="pt-PT" dirty="0" smtClean="0"/>
              <a:t>Modelo de dados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  <p:sp>
        <p:nvSpPr>
          <p:cNvPr id="8" name="CaixaDeTexto 7"/>
          <p:cNvSpPr txBox="1"/>
          <p:nvPr/>
        </p:nvSpPr>
        <p:spPr>
          <a:xfrm>
            <a:off x="1282700" y="2336800"/>
            <a:ext cx="5321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3 Tipos de utilizador: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 smtClean="0"/>
              <a:t>Administrador inserir, editar remover alunos, professores, escola, agrupamentos.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 smtClean="0"/>
              <a:t>Professor -&gt; Criar, editar projetos,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 smtClean="0"/>
              <a:t>Aluno -&gt; Acesso aos projetos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6868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BackOffice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965" y="2115263"/>
            <a:ext cx="8735961" cy="422245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965" y="2138463"/>
            <a:ext cx="8735281" cy="421326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965" y="2059504"/>
            <a:ext cx="8737321" cy="427821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605" y="2087319"/>
            <a:ext cx="8736641" cy="425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0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ducação 16X9">
  <a:themeElements>
    <a:clrScheme name="Custom 2">
      <a:dk1>
        <a:srgbClr val="3C4743"/>
      </a:dk1>
      <a:lt1>
        <a:srgbClr val="FFFFFF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resentação PowerPoint v1" id="{0FB4971D-15B5-449A-B0B3-9799BA26F10B}" vid="{BD5044AD-DA84-4683-A1DD-DD52498DE6F9}"/>
    </a:ext>
  </a:extLst>
</a:theme>
</file>

<file path=ppt/theme/theme2.xml><?xml version="1.0" encoding="utf-8"?>
<a:theme xmlns:a="http://schemas.openxmlformats.org/drawingml/2006/main" name="Tema do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1D5F340F01F94FA2FD29A5E6DC872E" ma:contentTypeVersion="0" ma:contentTypeDescription="Create a new document." ma:contentTypeScope="" ma:versionID="141aba3b8f8cb7f331be6546df69db5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f8e4ef66d87525153bd8907774ed28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896FEF9-821E-45A6-82F2-0B1CE4CD8C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F7A874A-6E55-415B-9061-8B2D43DC2F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1BC99BC-3A63-4255-9D4F-38C5B80A3193}">
  <ds:schemaRefs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www.w3.org/XML/1998/namespace"/>
    <ds:schemaRef ds:uri="http://purl.org/dc/elements/1.1/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PowerPoint v1</Template>
  <TotalTime>0</TotalTime>
  <Words>738</Words>
  <Application>Microsoft Office PowerPoint</Application>
  <PresentationFormat>Ecrã Panorâmico</PresentationFormat>
  <Paragraphs>180</Paragraphs>
  <Slides>19</Slides>
  <Notes>16</Notes>
  <HiddenSlides>2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19</vt:i4>
      </vt:variant>
    </vt:vector>
  </HeadingPairs>
  <TitlesOfParts>
    <vt:vector size="25" baseType="lpstr">
      <vt:lpstr>Arial</vt:lpstr>
      <vt:lpstr>Calibri</vt:lpstr>
      <vt:lpstr>helvetica</vt:lpstr>
      <vt:lpstr>helvetica</vt:lpstr>
      <vt:lpstr>Wingdings</vt:lpstr>
      <vt:lpstr>Educação 16X9</vt:lpstr>
      <vt:lpstr>Apresentação do PowerPoint</vt:lpstr>
      <vt:lpstr>Introdução</vt:lpstr>
      <vt:lpstr>Porque é que este projeto é interessante?</vt:lpstr>
      <vt:lpstr>Funcionalidades requisitadas (1/2)</vt:lpstr>
      <vt:lpstr>Funcionalidades requisitadas (2/2)</vt:lpstr>
      <vt:lpstr>Aplicação</vt:lpstr>
      <vt:lpstr>Tecnologia:</vt:lpstr>
      <vt:lpstr>Modelo de dados</vt:lpstr>
      <vt:lpstr>BackOffice</vt:lpstr>
      <vt:lpstr>Menu Principal do Professor</vt:lpstr>
      <vt:lpstr>Menu Aluno</vt:lpstr>
      <vt:lpstr>Potencialidades</vt:lpstr>
      <vt:lpstr>Limitações</vt:lpstr>
      <vt:lpstr>Trabalho futuro</vt:lpstr>
      <vt:lpstr>Demonstração</vt:lpstr>
      <vt:lpstr>Grupo de trabalho</vt:lpstr>
      <vt:lpstr>Grupo de trabalho (ordem alfabética)</vt:lpstr>
      <vt:lpstr>Grupo de trabalho (ordem alfabética)</vt:lpstr>
      <vt:lpstr>Obrigado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2015-04-10T10:20:34Z</dcterms:created>
  <dcterms:modified xsi:type="dcterms:W3CDTF">2015-06-22T02:41:55Z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0x0101007C1D5F340F01F94FA2FD29A5E6DC872E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